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8" r:id="rId4"/>
    <p:sldId id="264" r:id="rId5"/>
    <p:sldId id="260" r:id="rId6"/>
    <p:sldId id="261" r:id="rId7"/>
    <p:sldId id="262" r:id="rId8"/>
    <p:sldId id="259" r:id="rId9"/>
    <p:sldId id="267" r:id="rId10"/>
    <p:sldId id="257" r:id="rId11"/>
    <p:sldId id="258" r:id="rId12"/>
    <p:sldId id="266" r:id="rId13"/>
    <p:sldId id="263" r:id="rId14"/>
    <p:sldId id="265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2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21B57655-CE0C-4077-96E8-0F6B242A877F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001-7748-4DC4-BC72-C0EFD2CDEE4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7655-CE0C-4077-96E8-0F6B242A877F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001-7748-4DC4-BC72-C0EFD2CDE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7655-CE0C-4077-96E8-0F6B242A877F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001-7748-4DC4-BC72-C0EFD2CDE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7655-CE0C-4077-96E8-0F6B242A877F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001-7748-4DC4-BC72-C0EFD2CDE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21B57655-CE0C-4077-96E8-0F6B242A877F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56499001-7748-4DC4-BC72-C0EFD2CDEE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7655-CE0C-4077-96E8-0F6B242A877F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001-7748-4DC4-BC72-C0EFD2CDE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7655-CE0C-4077-96E8-0F6B242A877F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001-7748-4DC4-BC72-C0EFD2CDE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7655-CE0C-4077-96E8-0F6B242A877F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001-7748-4DC4-BC72-C0EFD2CDEE4C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7655-CE0C-4077-96E8-0F6B242A877F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001-7748-4DC4-BC72-C0EFD2CDEE4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7655-CE0C-4077-96E8-0F6B242A877F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001-7748-4DC4-BC72-C0EFD2CDEE4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7655-CE0C-4077-96E8-0F6B242A877F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9001-7748-4DC4-BC72-C0EFD2CDEE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21B57655-CE0C-4077-96E8-0F6B242A877F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56499001-7748-4DC4-BC72-C0EFD2CDEE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Образование и наука </a:t>
            </a:r>
            <a:r>
              <a:rPr lang="ru-RU" dirty="0" smtClean="0"/>
              <a:t>эпохи Возрождения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8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6" r="26956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31640" y="2636912"/>
            <a:ext cx="3312368" cy="3672408"/>
          </a:xfrm>
        </p:spPr>
        <p:txBody>
          <a:bodyPr>
            <a:noAutofit/>
          </a:bodyPr>
          <a:lstStyle/>
          <a:p>
            <a:r>
              <a:rPr lang="ru-RU" sz="1800" dirty="0" smtClean="0"/>
              <a:t>- Первый немецким университет </a:t>
            </a:r>
            <a:r>
              <a:rPr lang="ru-RU" sz="1800" dirty="0"/>
              <a:t>вообще и </a:t>
            </a:r>
            <a:r>
              <a:rPr lang="ru-RU" sz="1800" dirty="0" smtClean="0"/>
              <a:t>первый университет </a:t>
            </a:r>
            <a:r>
              <a:rPr lang="ru-RU" sz="1800" dirty="0"/>
              <a:t>Центральной Европы, в </a:t>
            </a:r>
            <a:r>
              <a:rPr lang="ru-RU" sz="1800" dirty="0" smtClean="0"/>
              <a:t>частности. Основан </a:t>
            </a:r>
            <a:r>
              <a:rPr lang="ru-RU" sz="1800" dirty="0"/>
              <a:t>императором Карлом IV в 1348 году. Для проведения учебных занятий император выкупил несколько зданий в квартале </a:t>
            </a:r>
            <a:r>
              <a:rPr lang="ru-RU" sz="1800" dirty="0" err="1"/>
              <a:t>Старе</a:t>
            </a:r>
            <a:r>
              <a:rPr lang="ru-RU" sz="1800" dirty="0"/>
              <a:t> Место, получивших по его имени название - </a:t>
            </a:r>
            <a:r>
              <a:rPr lang="ru-RU" sz="1800" b="1" dirty="0" err="1"/>
              <a:t>Каролинум</a:t>
            </a:r>
            <a:r>
              <a:rPr lang="ru-RU" sz="1800" dirty="0"/>
              <a:t>. Образование в университете велось на немецком языке до конца XIX века.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19656" y="1527048"/>
            <a:ext cx="2514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Карлов университет </a:t>
            </a:r>
            <a:r>
              <a:rPr lang="vi-VN" sz="2400" dirty="0"/>
              <a:t>в Праге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35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Кра́ковский (Ягеллонский</a:t>
            </a:r>
            <a:r>
              <a:rPr lang="vi-VN" dirty="0"/>
              <a:t>)</a:t>
            </a:r>
            <a:r>
              <a:rPr lang="ru-RU" dirty="0"/>
              <a:t/>
            </a:r>
            <a:br>
              <a:rPr lang="ru-RU" dirty="0"/>
            </a:br>
            <a:r>
              <a:rPr lang="vi-VN" dirty="0" smtClean="0"/>
              <a:t> университет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r="379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2514600"/>
            <a:ext cx="3168352" cy="3506688"/>
          </a:xfrm>
        </p:spPr>
        <p:txBody>
          <a:bodyPr>
            <a:noAutofit/>
          </a:bodyPr>
          <a:lstStyle/>
          <a:p>
            <a:r>
              <a:rPr lang="ru-RU" sz="1800" dirty="0"/>
              <a:t>Основан в 1364 </a:t>
            </a:r>
            <a:r>
              <a:rPr lang="ru-RU" sz="1800" dirty="0" smtClean="0"/>
              <a:t>году Казимиром </a:t>
            </a:r>
            <a:r>
              <a:rPr lang="ru-RU" sz="1800" dirty="0"/>
              <a:t>Великим, в 1400 </a:t>
            </a:r>
            <a:r>
              <a:rPr lang="ru-RU" sz="1800" dirty="0" smtClean="0"/>
              <a:t>году реорганизован </a:t>
            </a:r>
            <a:r>
              <a:rPr lang="ru-RU" sz="1800" dirty="0"/>
              <a:t>польским королем Владиславом Ягайло (отсюда и название) по образцу Парижского университета</a:t>
            </a:r>
            <a:r>
              <a:rPr lang="ru-RU" sz="1800" dirty="0" smtClean="0"/>
              <a:t>. Университет </a:t>
            </a:r>
            <a:r>
              <a:rPr lang="ru-RU" sz="1800" dirty="0"/>
              <a:t>имел факультеты: теологический, юридический, медицинский и свободных наук, являясь единственной высшей школой в Польше.</a:t>
            </a:r>
          </a:p>
        </p:txBody>
      </p:sp>
    </p:spTree>
    <p:extLst>
      <p:ext uri="{BB962C8B-B14F-4D97-AF65-F5344CB8AC3E}">
        <p14:creationId xmlns:p14="http://schemas.microsoft.com/office/powerpoint/2010/main" val="12473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Ле́йденский</a:t>
            </a:r>
            <a:r>
              <a:rPr lang="ru-RU" dirty="0"/>
              <a:t> </a:t>
            </a:r>
            <a:r>
              <a:rPr lang="ru-RU" dirty="0" err="1" smtClean="0"/>
              <a:t>университе́т</a:t>
            </a:r>
            <a:r>
              <a:rPr lang="ru-RU" dirty="0" smtClean="0"/>
              <a:t> в городе </a:t>
            </a:r>
            <a:r>
              <a:rPr lang="ru-RU" dirty="0"/>
              <a:t>Лейдене — старейший университет в </a:t>
            </a:r>
            <a:r>
              <a:rPr lang="ru-RU" dirty="0" smtClean="0"/>
              <a:t>Нидерландах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r="3796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752344" cy="3146648"/>
          </a:xfrm>
        </p:spPr>
        <p:txBody>
          <a:bodyPr>
            <a:normAutofit/>
          </a:bodyPr>
          <a:lstStyle/>
          <a:p>
            <a:r>
              <a:rPr lang="ru-RU" dirty="0"/>
              <a:t>был основан в 1575 году принцем Вильгельмом Оранским (Молчаливым), предводителем Нидерландской революции. </a:t>
            </a:r>
            <a:r>
              <a:rPr lang="ru-RU" dirty="0" smtClean="0"/>
              <a:t>Принц предложил </a:t>
            </a:r>
            <a:r>
              <a:rPr lang="ru-RU" dirty="0" err="1"/>
              <a:t>лейденцам</a:t>
            </a:r>
            <a:r>
              <a:rPr lang="ru-RU" dirty="0"/>
              <a:t> на выбор: либо учредить университет, либо освободить их на длительный срок от налогов. Горожане предпочли первое.</a:t>
            </a:r>
          </a:p>
        </p:txBody>
      </p:sp>
    </p:spTree>
    <p:extLst>
      <p:ext uri="{BB962C8B-B14F-4D97-AF65-F5344CB8AC3E}">
        <p14:creationId xmlns:p14="http://schemas.microsoft.com/office/powerpoint/2010/main" val="113168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71" y="649288"/>
            <a:ext cx="3269857" cy="54864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815352" y="2516841"/>
            <a:ext cx="2828656" cy="2743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Иоганн </a:t>
            </a:r>
            <a:r>
              <a:rPr lang="ru-RU" sz="2400" b="1" dirty="0" err="1" smtClean="0"/>
              <a:t>Гутенберг</a:t>
            </a:r>
            <a:r>
              <a:rPr lang="ru-RU" sz="2400" b="1" dirty="0" smtClean="0"/>
              <a:t>, </a:t>
            </a:r>
            <a:r>
              <a:rPr lang="ru-RU" sz="2000" b="1" dirty="0" smtClean="0"/>
              <a:t>немецкий ювелир и изобретатель, изобрел  европейский способ книгопечатания подвижными литерами и печатный станок</a:t>
            </a:r>
            <a:endParaRPr lang="ru-RU" sz="20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1455 год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708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980729"/>
            <a:ext cx="6048673" cy="2919760"/>
          </a:xfrm>
        </p:spPr>
        <p:txBody>
          <a:bodyPr>
            <a:normAutofit/>
          </a:bodyPr>
          <a:lstStyle/>
          <a:p>
            <a:r>
              <a:rPr lang="ru-RU" dirty="0" smtClean="0"/>
              <a:t>В начале </a:t>
            </a:r>
            <a:r>
              <a:rPr lang="de-DE" dirty="0" smtClean="0"/>
              <a:t>XV</a:t>
            </a:r>
            <a:r>
              <a:rPr lang="en-US" dirty="0" smtClean="0"/>
              <a:t>I</a:t>
            </a:r>
            <a:r>
              <a:rPr lang="ru-RU" dirty="0" smtClean="0"/>
              <a:t> века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Европе работало </a:t>
            </a:r>
            <a:br>
              <a:rPr lang="ru-RU" dirty="0" smtClean="0"/>
            </a:br>
            <a:r>
              <a:rPr lang="ru-RU" dirty="0" smtClean="0"/>
              <a:t>уже 1100 типографий. </a:t>
            </a:r>
            <a:br>
              <a:rPr lang="ru-RU" dirty="0" smtClean="0"/>
            </a:br>
            <a:r>
              <a:rPr lang="ru-RU" dirty="0" smtClean="0"/>
              <a:t>Книги стали более дешевыми и доступными.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83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знания. Медицина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7" y="3910013"/>
            <a:ext cx="5329336" cy="1463203"/>
          </a:xfrm>
        </p:spPr>
        <p:txBody>
          <a:bodyPr>
            <a:normAutofit fontScale="92500"/>
          </a:bodyPr>
          <a:lstStyle/>
          <a:p>
            <a:r>
              <a:rPr lang="ru-RU" sz="2600" dirty="0">
                <a:cs typeface="Arial" pitchFamily="34" charset="0"/>
              </a:rPr>
              <a:t>Начаты исследования организма человека, открыто кровообращение, открыто существование микробов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95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31640" y="375104"/>
            <a:ext cx="5256584" cy="2981888"/>
          </a:xfrm>
        </p:spPr>
        <p:txBody>
          <a:bodyPr>
            <a:normAutofit/>
          </a:bodyPr>
          <a:lstStyle/>
          <a:p>
            <a:r>
              <a:rPr lang="ru-RU" b="1" dirty="0" smtClean="0">
                <a:cs typeface="Arial" pitchFamily="34" charset="0"/>
              </a:rPr>
              <a:t>Джироламо </a:t>
            </a:r>
            <a:r>
              <a:rPr lang="ru-RU" b="1" dirty="0" err="1" smtClean="0">
                <a:cs typeface="Arial" pitchFamily="34" charset="0"/>
              </a:rPr>
              <a:t>Фракасторо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vi-VN" dirty="0" smtClean="0">
                <a:cs typeface="Arial" pitchFamily="34" charset="0"/>
              </a:rPr>
              <a:t>(</a:t>
            </a:r>
            <a:r>
              <a:rPr lang="de-DE" dirty="0" smtClean="0">
                <a:cs typeface="Arial" pitchFamily="34" charset="0"/>
              </a:rPr>
              <a:t>1478</a:t>
            </a:r>
            <a:r>
              <a:rPr lang="ru-RU" dirty="0" smtClean="0">
                <a:cs typeface="Arial" pitchFamily="34" charset="0"/>
              </a:rPr>
              <a:t> - </a:t>
            </a:r>
            <a:r>
              <a:rPr lang="de-DE" dirty="0" smtClean="0">
                <a:cs typeface="Arial" pitchFamily="34" charset="0"/>
              </a:rPr>
              <a:t>1553)</a:t>
            </a:r>
            <a:r>
              <a:rPr lang="ru-RU" dirty="0" smtClean="0">
                <a:cs typeface="Arial" pitchFamily="34" charset="0"/>
              </a:rPr>
              <a:t>, венецианский врач, начал </a:t>
            </a:r>
            <a:r>
              <a:rPr lang="ru-RU" dirty="0">
                <a:cs typeface="Arial" pitchFamily="34" charset="0"/>
              </a:rPr>
              <a:t>изучение возбудителей инфекционных </a:t>
            </a:r>
            <a:r>
              <a:rPr lang="ru-RU" dirty="0" smtClean="0">
                <a:cs typeface="Arial" pitchFamily="34" charset="0"/>
              </a:rPr>
              <a:t>заболеваний. </a:t>
            </a:r>
            <a:r>
              <a:rPr lang="ru-RU" dirty="0"/>
              <a:t>впервые применил в медицинском смысле термин "инфекция". Описал оспу, корь, чуму, чахотку, бешенство, проказу, сыпной тиф и др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24" y="3675326"/>
            <a:ext cx="2323775" cy="315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24" y="87072"/>
            <a:ext cx="2191688" cy="298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4531161"/>
            <a:ext cx="54011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200" b="1" dirty="0" err="1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</a:rPr>
              <a:t>Мигель</a:t>
            </a:r>
            <a:r>
              <a:rPr lang="uk-UA" sz="2200" b="1" dirty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uk-UA" sz="2200" b="1" dirty="0" err="1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</a:rPr>
              <a:t>Сервет</a:t>
            </a:r>
            <a:r>
              <a:rPr lang="uk-UA" sz="2200" b="1" dirty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uk-UA" sz="2200" dirty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</a:rPr>
              <a:t>(1511 – 1553), </a:t>
            </a:r>
            <a:r>
              <a:rPr lang="uk-UA" sz="2200" dirty="0" err="1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</a:rPr>
              <a:t>испанский</a:t>
            </a:r>
            <a:r>
              <a:rPr lang="uk-UA" sz="2200" dirty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</a:rPr>
              <a:t> </a:t>
            </a:r>
            <a:r>
              <a:rPr lang="uk-UA" sz="2200" dirty="0" err="1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</a:rPr>
              <a:t>мыслитель</a:t>
            </a:r>
            <a:r>
              <a:rPr lang="uk-UA" sz="2200" dirty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</a:rPr>
              <a:t>, </a:t>
            </a:r>
            <a:r>
              <a:rPr lang="uk-UA" sz="2200" dirty="0" err="1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</a:rPr>
              <a:t>естествоиспытатель</a:t>
            </a:r>
            <a:r>
              <a:rPr lang="uk-UA" sz="2200" dirty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</a:rPr>
              <a:t> и </a:t>
            </a:r>
            <a:r>
              <a:rPr lang="uk-UA" sz="2200" dirty="0" err="1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</a:rPr>
              <a:t>врач</a:t>
            </a:r>
            <a:r>
              <a:rPr lang="uk-UA" sz="2200" dirty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</a:rPr>
              <a:t>, </a:t>
            </a:r>
            <a:r>
              <a:rPr lang="ru-RU" sz="2200" dirty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</a:rPr>
              <a:t>впервые в Европе описал малый круг кровообращения.</a:t>
            </a:r>
          </a:p>
        </p:txBody>
      </p:sp>
    </p:spTree>
    <p:extLst>
      <p:ext uri="{BB962C8B-B14F-4D97-AF65-F5344CB8AC3E}">
        <p14:creationId xmlns:p14="http://schemas.microsoft.com/office/powerpoint/2010/main" val="3874519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9"/>
          <a:stretch/>
        </p:blipFill>
        <p:spPr>
          <a:xfrm>
            <a:off x="1682461" y="984944"/>
            <a:ext cx="3886200" cy="447072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47664" y="5661248"/>
            <a:ext cx="7200800" cy="93610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Одним </a:t>
            </a:r>
            <a:r>
              <a:rPr lang="ru-RU" sz="2000" dirty="0"/>
              <a:t>из первых начал применять в лечении химические </a:t>
            </a:r>
            <a:r>
              <a:rPr lang="ru-RU" sz="2000" dirty="0" smtClean="0"/>
              <a:t>средства. Заложил основы фармакологии – науки о лекарственных </a:t>
            </a:r>
            <a:r>
              <a:rPr lang="ru-RU" sz="2000" dirty="0"/>
              <a:t>веществах и их действии на </a:t>
            </a:r>
            <a:r>
              <a:rPr lang="ru-RU" sz="2000" dirty="0" smtClean="0"/>
              <a:t>организм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188640"/>
            <a:ext cx="554461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«Всё есть яд, и ничто не лишено ядовитости;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одна лишь доза делает яд незаметным»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01466" y="1865144"/>
            <a:ext cx="28803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err="1" smtClean="0"/>
              <a:t>Парацельс</a:t>
            </a:r>
            <a:r>
              <a:rPr lang="uk-UA" b="1" dirty="0" smtClean="0"/>
              <a:t> </a:t>
            </a:r>
            <a:r>
              <a:rPr lang="uk-UA" sz="2000" b="1" dirty="0" smtClean="0"/>
              <a:t>(</a:t>
            </a:r>
            <a:r>
              <a:rPr lang="uk-UA" sz="2000" dirty="0" err="1" smtClean="0"/>
              <a:t>настоящее</a:t>
            </a:r>
            <a:r>
              <a:rPr lang="uk-UA" sz="2000" dirty="0" smtClean="0"/>
              <a:t> </a:t>
            </a:r>
            <a:r>
              <a:rPr lang="uk-UA" sz="2000" dirty="0" err="1" smtClean="0"/>
              <a:t>имя</a:t>
            </a:r>
            <a:r>
              <a:rPr lang="uk-UA" sz="2000" dirty="0" smtClean="0"/>
              <a:t> </a:t>
            </a:r>
            <a:r>
              <a:rPr lang="uk-UA" sz="2000" dirty="0" err="1" smtClean="0"/>
              <a:t>Филипп</a:t>
            </a:r>
            <a:r>
              <a:rPr lang="uk-UA" sz="2000" dirty="0" smtClean="0"/>
              <a:t> </a:t>
            </a:r>
            <a:r>
              <a:rPr lang="uk-UA" sz="2000" dirty="0" err="1" smtClean="0"/>
              <a:t>Ауреол</a:t>
            </a:r>
            <a:r>
              <a:rPr lang="uk-UA" sz="2000" dirty="0" smtClean="0"/>
              <a:t> </a:t>
            </a:r>
            <a:r>
              <a:rPr lang="uk-UA" sz="2000" dirty="0" err="1" smtClean="0"/>
              <a:t>Теофраст</a:t>
            </a:r>
            <a:r>
              <a:rPr lang="uk-UA" sz="2000" dirty="0" smtClean="0"/>
              <a:t> </a:t>
            </a:r>
            <a:r>
              <a:rPr lang="uk-UA" sz="2000" dirty="0" err="1" smtClean="0"/>
              <a:t>Бомбаст</a:t>
            </a:r>
            <a:r>
              <a:rPr lang="uk-UA" sz="2000" dirty="0" smtClean="0"/>
              <a:t> фон </a:t>
            </a:r>
            <a:r>
              <a:rPr lang="uk-UA" sz="2000" dirty="0" err="1" smtClean="0"/>
              <a:t>Гогенхайм</a:t>
            </a:r>
            <a:r>
              <a:rPr lang="uk-UA" sz="2000" dirty="0" smtClean="0"/>
              <a:t> (</a:t>
            </a:r>
            <a:r>
              <a:rPr lang="uk-UA" sz="2000" dirty="0" err="1" smtClean="0"/>
              <a:t>Гогенгейм</a:t>
            </a:r>
            <a:r>
              <a:rPr lang="uk-UA" sz="2000" dirty="0" smtClean="0"/>
              <a:t>), лат. </a:t>
            </a:r>
            <a:r>
              <a:rPr lang="de-DE" sz="2000" i="1" dirty="0" smtClean="0"/>
              <a:t>Philippus </a:t>
            </a:r>
            <a:r>
              <a:rPr lang="de-DE" sz="2000" i="1" dirty="0" err="1" smtClean="0"/>
              <a:t>Aureolus</a:t>
            </a:r>
            <a:r>
              <a:rPr lang="de-DE" sz="2000" i="1" dirty="0" smtClean="0"/>
              <a:t> Theophrastus Bombast von Hohenheim</a:t>
            </a:r>
            <a:r>
              <a:rPr lang="de-DE" sz="2000" dirty="0" smtClean="0"/>
              <a:t>) (</a:t>
            </a:r>
            <a:r>
              <a:rPr lang="uk-UA" sz="2000" dirty="0" smtClean="0"/>
              <a:t>1493 - 1541) - </a:t>
            </a:r>
            <a:r>
              <a:rPr lang="uk-UA" sz="2000" dirty="0" err="1" smtClean="0"/>
              <a:t>знаменитый</a:t>
            </a:r>
            <a:r>
              <a:rPr lang="uk-UA" sz="2000" dirty="0" smtClean="0"/>
              <a:t> </a:t>
            </a:r>
            <a:r>
              <a:rPr lang="uk-UA" sz="2000" dirty="0" err="1" smtClean="0"/>
              <a:t>алхимик</a:t>
            </a:r>
            <a:r>
              <a:rPr lang="uk-UA" sz="2000" dirty="0" smtClean="0"/>
              <a:t>, </a:t>
            </a:r>
            <a:r>
              <a:rPr lang="uk-UA" sz="2000" dirty="0" err="1" smtClean="0"/>
              <a:t>врач</a:t>
            </a:r>
            <a:r>
              <a:rPr lang="uk-UA" sz="2000" dirty="0" smtClean="0"/>
              <a:t>, </a:t>
            </a:r>
            <a:r>
              <a:rPr lang="uk-UA" sz="2000" dirty="0" err="1" smtClean="0"/>
              <a:t>оккультист</a:t>
            </a:r>
            <a:r>
              <a:rPr lang="uk-UA" sz="2000" dirty="0" smtClean="0"/>
              <a:t> и </a:t>
            </a:r>
            <a:r>
              <a:rPr lang="uk-UA" sz="2000" dirty="0" err="1" smtClean="0"/>
              <a:t>христианский</a:t>
            </a:r>
            <a:r>
              <a:rPr lang="uk-UA" sz="2000" dirty="0" smtClean="0"/>
              <a:t> маг.</a:t>
            </a:r>
          </a:p>
        </p:txBody>
      </p:sp>
    </p:spTree>
    <p:extLst>
      <p:ext uri="{BB962C8B-B14F-4D97-AF65-F5344CB8AC3E}">
        <p14:creationId xmlns:p14="http://schemas.microsoft.com/office/powerpoint/2010/main" val="3646320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2696"/>
            <a:ext cx="3513708" cy="488405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815352" y="2516840"/>
            <a:ext cx="3044679" cy="292838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cs typeface="Arial" pitchFamily="34" charset="0"/>
              </a:rPr>
              <a:t>(</a:t>
            </a:r>
            <a:r>
              <a:rPr lang="ru-RU" sz="2400" dirty="0" err="1">
                <a:cs typeface="Arial" pitchFamily="34" charset="0"/>
              </a:rPr>
              <a:t>нидерл</a:t>
            </a:r>
            <a:r>
              <a:rPr lang="ru-RU" sz="2400" dirty="0">
                <a:cs typeface="Arial" pitchFamily="34" charset="0"/>
              </a:rPr>
              <a:t>. </a:t>
            </a:r>
            <a:r>
              <a:rPr lang="vi-VN" sz="2400" dirty="0">
                <a:cs typeface="Arial" pitchFamily="34" charset="0"/>
              </a:rPr>
              <a:t> </a:t>
            </a:r>
            <a:r>
              <a:rPr lang="de-DE" sz="2400" dirty="0">
                <a:cs typeface="Arial" pitchFamily="34" charset="0"/>
              </a:rPr>
              <a:t>Andries van Wesel, </a:t>
            </a:r>
            <a:r>
              <a:rPr lang="ru-RU" sz="2400" dirty="0">
                <a:cs typeface="Arial" pitchFamily="34" charset="0"/>
              </a:rPr>
              <a:t>1514 – 1564),</a:t>
            </a:r>
            <a:r>
              <a:rPr lang="vi-VN" sz="2400" dirty="0">
                <a:cs typeface="Arial" pitchFamily="34" charset="0"/>
              </a:rPr>
              <a:t> </a:t>
            </a:r>
            <a:r>
              <a:rPr lang="ru-RU" sz="2400" dirty="0">
                <a:cs typeface="Arial" pitchFamily="34" charset="0"/>
              </a:rPr>
              <a:t>известный врач, придворный хирург испанского короля, в 1543 году опубликовал книгу «О строении человеческого тела»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Arial" pitchFamily="34" charset="0"/>
              </a:rPr>
              <a:t>Андреас Везалий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913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844824"/>
            <a:ext cx="360040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английский </a:t>
            </a:r>
            <a:r>
              <a:rPr lang="ru-RU" dirty="0"/>
              <a:t>медик, основоположник физиологии и эмбриологии</a:t>
            </a:r>
            <a:r>
              <a:rPr lang="ru-RU" dirty="0" smtClean="0"/>
              <a:t>. Описал большой и малый круги кровообращения. Исследовал процесс зарождения человеческой  жизни</a:t>
            </a:r>
            <a:r>
              <a:rPr lang="ru-RU" dirty="0"/>
              <a:t>. </a:t>
            </a:r>
            <a:r>
              <a:rPr lang="ru-RU" dirty="0" smtClean="0"/>
              <a:t>Утверждал</a:t>
            </a:r>
            <a:r>
              <a:rPr lang="ru-RU" dirty="0"/>
              <a:t>, что яйцо есть общее первоначало всех животных и всё живое происходит из яйца.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3312368" cy="453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2080" y="980728"/>
            <a:ext cx="2514600" cy="914400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Уи́льям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Га́рвей</a:t>
            </a:r>
            <a:r>
              <a:rPr lang="ru-RU" sz="2400" b="1" dirty="0" smtClean="0"/>
              <a:t> </a:t>
            </a:r>
            <a:r>
              <a:rPr lang="ru-RU" sz="2400" dirty="0"/>
              <a:t>(1578  - 1657)</a:t>
            </a:r>
            <a:r>
              <a:rPr lang="ru-RU" sz="2200" b="1" dirty="0" smtClean="0">
                <a:cs typeface="Arial" pitchFamily="34" charset="0"/>
              </a:rPr>
              <a:t> </a:t>
            </a:r>
            <a:endParaRPr lang="ru-RU" sz="2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1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161111" cy="1767633"/>
          </a:xfrm>
        </p:spPr>
        <p:txBody>
          <a:bodyPr>
            <a:norm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Какие факторы повлияли на развитие образования и науки?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3390" y="2132856"/>
            <a:ext cx="5598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indent="-538163">
              <a:buFont typeface="Wingdings" pitchFamily="2" charset="2"/>
              <a:buChar char="q"/>
            </a:pPr>
            <a: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Какие изменения произошли  в образовании в эпоху Возрождения? </a:t>
            </a:r>
          </a:p>
        </p:txBody>
      </p:sp>
    </p:spTree>
    <p:extLst>
      <p:ext uri="{BB962C8B-B14F-4D97-AF65-F5344CB8AC3E}">
        <p14:creationId xmlns:p14="http://schemas.microsoft.com/office/powerpoint/2010/main" val="37303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3910013"/>
            <a:ext cx="7273553" cy="2255291"/>
          </a:xfrm>
        </p:spPr>
        <p:txBody>
          <a:bodyPr>
            <a:normAutofit/>
          </a:bodyPr>
          <a:lstStyle/>
          <a:p>
            <a:r>
              <a:rPr lang="vi-VN" b="1" dirty="0"/>
              <a:t>Франсуа́ </a:t>
            </a:r>
            <a:r>
              <a:rPr lang="vi-VN" b="1" dirty="0" smtClean="0"/>
              <a:t>Вие́т</a:t>
            </a:r>
            <a:r>
              <a:rPr lang="ru-RU" b="1" dirty="0" smtClean="0"/>
              <a:t>, </a:t>
            </a:r>
            <a:r>
              <a:rPr lang="vi-VN" b="1" dirty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</a:rPr>
              <a:t>Рене́ </a:t>
            </a:r>
            <a:r>
              <a:rPr lang="vi-VN" b="1" dirty="0" smtClean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</a:rPr>
              <a:t>Дека́рт</a:t>
            </a:r>
            <a:r>
              <a:rPr lang="ru-RU" b="1" dirty="0" smtClean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</a:rPr>
              <a:t>,</a:t>
            </a:r>
            <a:r>
              <a:rPr lang="vi-VN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vi-VN" b="1" dirty="0" smtClean="0"/>
              <a:t>Бонавенту́ра</a:t>
            </a:r>
            <a:r>
              <a:rPr lang="ru-RU" b="1" dirty="0" smtClean="0"/>
              <a:t> </a:t>
            </a:r>
            <a:r>
              <a:rPr lang="vi-VN" b="1" dirty="0" smtClean="0"/>
              <a:t>Франче́ско</a:t>
            </a:r>
            <a:r>
              <a:rPr lang="ru-RU" b="1" dirty="0" smtClean="0"/>
              <a:t> </a:t>
            </a:r>
            <a:r>
              <a:rPr lang="vi-VN" b="1" dirty="0" smtClean="0"/>
              <a:t>Кавалье́ри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337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833130" y="836712"/>
            <a:ext cx="5267262" cy="1008112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 </a:t>
            </a:r>
            <a:r>
              <a:rPr lang="ru-RU" sz="1800" dirty="0"/>
              <a:t>образованию и основной профессии - юрист</a:t>
            </a:r>
            <a:r>
              <a:rPr lang="ru-RU" sz="1800" dirty="0" smtClean="0"/>
              <a:t>. Французский </a:t>
            </a:r>
            <a:r>
              <a:rPr lang="ru-RU" sz="1800" dirty="0"/>
              <a:t>математик, основоположник символической алгебры.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10367" y="51260"/>
            <a:ext cx="2514600" cy="914400"/>
          </a:xfrm>
        </p:spPr>
        <p:txBody>
          <a:bodyPr/>
          <a:lstStyle/>
          <a:p>
            <a:r>
              <a:rPr lang="vi-VN" dirty="0"/>
              <a:t>Франсуа́ </a:t>
            </a:r>
            <a:r>
              <a:rPr lang="vi-VN" dirty="0" smtClean="0"/>
              <a:t>Вие́т</a:t>
            </a:r>
            <a:r>
              <a:rPr lang="ru-RU" dirty="0" smtClean="0"/>
              <a:t> (1540 – 1603)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2"/>
          <a:stretch/>
        </p:blipFill>
        <p:spPr bwMode="auto">
          <a:xfrm>
            <a:off x="348808" y="25409"/>
            <a:ext cx="2484322" cy="318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16016" y="1772816"/>
            <a:ext cx="21066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Рене́ </a:t>
            </a:r>
            <a:r>
              <a:rPr lang="vi-VN" sz="2200" b="1" dirty="0" smtClean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Дека́рт</a:t>
            </a:r>
            <a:r>
              <a:rPr lang="ru-RU" sz="2200" b="1" dirty="0" smtClean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ru-RU" sz="2200" b="1" dirty="0" smtClean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(1596 – 1650) </a:t>
            </a:r>
            <a:endParaRPr lang="ru-RU" sz="2200" b="1" dirty="0">
              <a:gradFill>
                <a:gsLst>
                  <a:gs pos="0">
                    <a:schemeClr val="tx1">
                      <a:alpha val="90000"/>
                    </a:schemeClr>
                  </a:gs>
                  <a:gs pos="50000">
                    <a:schemeClr val="tx1">
                      <a:lumMod val="75000"/>
                      <a:lumOff val="25000"/>
                      <a:alpha val="9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2" name="Текст 8"/>
          <p:cNvSpPr txBox="1">
            <a:spLocks/>
          </p:cNvSpPr>
          <p:nvPr/>
        </p:nvSpPr>
        <p:spPr>
          <a:xfrm>
            <a:off x="4369527" y="2542255"/>
            <a:ext cx="4006454" cy="1318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1200"/>
              </a:spcBef>
              <a:buSzPct val="100000"/>
              <a:buFont typeface="Wingdings" pitchFamily="2" charset="2"/>
              <a:buNone/>
              <a:defRPr sz="12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1200"/>
              </a:spcBef>
              <a:buClr>
                <a:schemeClr val="accent4"/>
              </a:buClr>
              <a:buSzPct val="100000"/>
              <a:buFont typeface="Wingdings" pitchFamily="2" charset="2"/>
              <a:buNone/>
              <a:defRPr sz="10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SzPct val="100000"/>
              <a:buFont typeface="Wingdings" pitchFamily="2" charset="2"/>
              <a:buNone/>
              <a:defRPr sz="9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французский математик, философ, физик и физиолог, создатель аналитической геометрии и современной алгебраической символики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36135"/>
            <a:ext cx="2304810" cy="280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302978" y="3501008"/>
            <a:ext cx="2073003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/>
              <a:t>Бонавенту́ра </a:t>
            </a:r>
            <a:endParaRPr lang="ru-RU" sz="2400" b="1" dirty="0" smtClean="0"/>
          </a:p>
          <a:p>
            <a:r>
              <a:rPr lang="vi-VN" sz="2400" b="1" dirty="0" smtClean="0"/>
              <a:t>Франче́ско </a:t>
            </a:r>
            <a:endParaRPr lang="ru-RU" sz="2400" b="1" dirty="0" smtClean="0"/>
          </a:p>
          <a:p>
            <a:r>
              <a:rPr lang="vi-VN" sz="2400" b="1" dirty="0" smtClean="0"/>
              <a:t>Кавалье́ри </a:t>
            </a:r>
            <a:endParaRPr lang="ru-RU" sz="2400" b="1" dirty="0" smtClean="0"/>
          </a:p>
          <a:p>
            <a:r>
              <a:rPr lang="ru-RU" sz="2200" b="1" dirty="0" smtClean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(1598 – 1647) </a:t>
            </a:r>
            <a:endParaRPr lang="ru-RU" sz="2200" b="1" dirty="0">
              <a:gradFill>
                <a:gsLst>
                  <a:gs pos="0">
                    <a:schemeClr val="tx1">
                      <a:alpha val="90000"/>
                    </a:schemeClr>
                  </a:gs>
                  <a:gs pos="50000">
                    <a:schemeClr val="tx1">
                      <a:lumMod val="75000"/>
                      <a:lumOff val="25000"/>
                      <a:alpha val="9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6" name="Текст 8"/>
          <p:cNvSpPr txBox="1">
            <a:spLocks/>
          </p:cNvSpPr>
          <p:nvPr/>
        </p:nvSpPr>
        <p:spPr>
          <a:xfrm>
            <a:off x="6372754" y="5039891"/>
            <a:ext cx="2640620" cy="1756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1200"/>
              </a:spcBef>
              <a:buSzPct val="100000"/>
              <a:buFont typeface="Wingdings" pitchFamily="2" charset="2"/>
              <a:buNone/>
              <a:defRPr sz="12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1200"/>
              </a:spcBef>
              <a:buClr>
                <a:schemeClr val="accent4"/>
              </a:buClr>
              <a:buSzPct val="100000"/>
              <a:buFont typeface="Wingdings" pitchFamily="2" charset="2"/>
              <a:buNone/>
              <a:defRPr sz="10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SzPct val="100000"/>
              <a:buFont typeface="Wingdings" pitchFamily="2" charset="2"/>
              <a:buNone/>
              <a:defRPr sz="9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итальянский математик, предтеча математического анализа, наиболее яркий </a:t>
            </a:r>
            <a:r>
              <a:rPr lang="ru-RU" sz="1800" dirty="0" smtClean="0"/>
              <a:t>представитель </a:t>
            </a:r>
            <a:r>
              <a:rPr lang="ru-RU" sz="1800" dirty="0"/>
              <a:t>«геометрии неделимых».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04360"/>
            <a:ext cx="2010446" cy="290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257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Астрономия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1" y="3910013"/>
            <a:ext cx="6193432" cy="2255291"/>
          </a:xfrm>
        </p:spPr>
        <p:txBody>
          <a:bodyPr>
            <a:normAutofit/>
          </a:bodyPr>
          <a:lstStyle/>
          <a:p>
            <a:r>
              <a:rPr lang="ru-RU" dirty="0" smtClean="0"/>
              <a:t>Николай Коперник, Джордано Бруно, </a:t>
            </a:r>
            <a:br>
              <a:rPr lang="ru-RU" dirty="0" smtClean="0"/>
            </a:br>
            <a:r>
              <a:rPr lang="ru-RU" dirty="0" smtClean="0"/>
              <a:t>Тихо Браге, Иоганн Кеплер, Галилео Галилей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06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8221"/>
            <a:ext cx="2195736" cy="30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74032" y="620688"/>
            <a:ext cx="2514600" cy="914400"/>
          </a:xfrm>
        </p:spPr>
        <p:txBody>
          <a:bodyPr>
            <a:normAutofit fontScale="90000"/>
          </a:bodyPr>
          <a:lstStyle/>
          <a:p>
            <a:r>
              <a:rPr lang="ru-RU" dirty="0"/>
              <a:t>Николай </a:t>
            </a:r>
            <a:r>
              <a:rPr lang="ru-RU" dirty="0" smtClean="0"/>
              <a:t>Коперник (1473 - 1543)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3" r="22833"/>
          <a:stretch>
            <a:fillRect/>
          </a:stretch>
        </p:blipFill>
        <p:spPr/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195736" y="1628800"/>
            <a:ext cx="2514600" cy="40324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польский астроном</a:t>
            </a:r>
            <a:r>
              <a:rPr lang="ru-RU" sz="2000" dirty="0"/>
              <a:t>, математик, </a:t>
            </a:r>
            <a:r>
              <a:rPr lang="ru-RU" sz="2000" dirty="0" smtClean="0"/>
              <a:t>экономист. Наиболее </a:t>
            </a:r>
            <a:r>
              <a:rPr lang="ru-RU" sz="2000" dirty="0"/>
              <a:t>известен как автор гелиоцентрической системы </a:t>
            </a:r>
            <a:r>
              <a:rPr lang="ru-RU" sz="2000" dirty="0" smtClean="0"/>
              <a:t>мира. Его трактат «О вращении небесных сфер» был запрещен католической церковью с 1616 по 1828 годы.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2276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Джордано</a:t>
            </a:r>
            <a:br>
              <a:rPr lang="ru-RU" sz="2000" dirty="0"/>
            </a:br>
            <a:r>
              <a:rPr lang="ru-RU" sz="2000" dirty="0"/>
              <a:t>Бруно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(1548—1600</a:t>
            </a:r>
            <a:r>
              <a:rPr lang="ru-RU" sz="2000" dirty="0"/>
              <a:t>)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r="1101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2514600"/>
            <a:ext cx="3456384" cy="4343400"/>
          </a:xfrm>
        </p:spPr>
        <p:txBody>
          <a:bodyPr>
            <a:normAutofit/>
          </a:bodyPr>
          <a:lstStyle/>
          <a:p>
            <a:r>
              <a:rPr lang="ru-RU" sz="1800" dirty="0"/>
              <a:t>итальянский монах-доминиканец, философ и поэт. </a:t>
            </a:r>
            <a:r>
              <a:rPr lang="ru-RU" sz="1800" dirty="0" smtClean="0"/>
              <a:t>Высказывал </a:t>
            </a:r>
            <a:r>
              <a:rPr lang="ru-RU" sz="1800" dirty="0"/>
              <a:t>ряд </a:t>
            </a:r>
            <a:r>
              <a:rPr lang="ru-RU" sz="1800" dirty="0" smtClean="0"/>
              <a:t>догадок</a:t>
            </a:r>
            <a:r>
              <a:rPr lang="ru-RU" sz="1800" dirty="0"/>
              <a:t>:</a:t>
            </a:r>
            <a:r>
              <a:rPr lang="ru-RU" sz="1800" dirty="0" smtClean="0"/>
              <a:t> о </a:t>
            </a:r>
            <a:r>
              <a:rPr lang="ru-RU" sz="1800" dirty="0"/>
              <a:t>том, что звёзды </a:t>
            </a:r>
            <a:r>
              <a:rPr lang="ru-RU" sz="1800" dirty="0" smtClean="0"/>
              <a:t>- </a:t>
            </a:r>
            <a:r>
              <a:rPr lang="ru-RU" sz="1800" dirty="0"/>
              <a:t>это далёкие солнца, о существовании неизвестных в его время планет в пределах нашей Солнечной системы, о том, что во Вселенной существует бесчисленное количество тел, подобных нашему Солнцу. Был осуждён католической церковью как еретик и приговорён светскими судебными властями Рима к смертной казни через сожжение.</a:t>
            </a:r>
          </a:p>
        </p:txBody>
      </p:sp>
    </p:spTree>
    <p:extLst>
      <p:ext uri="{BB962C8B-B14F-4D97-AF65-F5344CB8AC3E}">
        <p14:creationId xmlns:p14="http://schemas.microsoft.com/office/powerpoint/2010/main" val="21551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3" y="867247"/>
            <a:ext cx="2717222" cy="1841673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-19882" y="3636098"/>
            <a:ext cx="2935698" cy="2088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/>
              <a:t>датский астроном, астролог и </a:t>
            </a:r>
            <a:r>
              <a:rPr lang="ru-RU" sz="1800" dirty="0" smtClean="0"/>
              <a:t>алхимик. </a:t>
            </a:r>
            <a:r>
              <a:rPr lang="ru-RU" sz="1800" dirty="0"/>
              <a:t>Первым в Европе начал проводить систематические и высокоточные астрономические </a:t>
            </a:r>
            <a:r>
              <a:rPr lang="ru-RU" sz="1800" dirty="0" smtClean="0"/>
              <a:t>наблюдения.</a:t>
            </a:r>
            <a:endParaRPr lang="ru-RU" sz="18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23120" y="2586608"/>
            <a:ext cx="2052736" cy="914400"/>
          </a:xfrm>
        </p:spPr>
        <p:txBody>
          <a:bodyPr/>
          <a:lstStyle/>
          <a:p>
            <a:r>
              <a:rPr lang="vi-VN" dirty="0"/>
              <a:t>Ти́хо </a:t>
            </a:r>
            <a:r>
              <a:rPr lang="vi-VN" dirty="0" smtClean="0"/>
              <a:t>Бра́ге</a:t>
            </a:r>
            <a:r>
              <a:rPr lang="ru-RU" dirty="0" smtClean="0"/>
              <a:t> (1546 – 1601)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33123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«Не власти, не богатства, </a:t>
            </a:r>
            <a:br>
              <a:rPr lang="ru-RU" dirty="0" smtClean="0"/>
            </a:br>
            <a:r>
              <a:rPr lang="ru-RU" dirty="0" smtClean="0"/>
              <a:t>а только скипетры науки вечны»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7" y="0"/>
            <a:ext cx="5332550" cy="47251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59832" y="5733256"/>
            <a:ext cx="24994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Ио́ганн </a:t>
            </a:r>
            <a:r>
              <a:rPr lang="vi-VN" sz="2200" b="1" dirty="0" smtClean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Ке́плер</a:t>
            </a:r>
            <a:r>
              <a:rPr lang="ru-RU" sz="2200" b="1" dirty="0" smtClean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ru-RU" sz="2200" b="1" dirty="0" smtClean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(1571 – 1630)</a:t>
            </a:r>
            <a:endParaRPr lang="ru-RU" sz="2200" b="1" dirty="0">
              <a:gradFill>
                <a:gsLst>
                  <a:gs pos="0">
                    <a:schemeClr val="tx1">
                      <a:alpha val="90000"/>
                    </a:schemeClr>
                  </a:gs>
                  <a:gs pos="50000">
                    <a:schemeClr val="tx1">
                      <a:lumMod val="75000"/>
                      <a:lumOff val="25000"/>
                      <a:alpha val="9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6" name="Текст 9"/>
          <p:cNvSpPr txBox="1">
            <a:spLocks/>
          </p:cNvSpPr>
          <p:nvPr/>
        </p:nvSpPr>
        <p:spPr>
          <a:xfrm>
            <a:off x="5436096" y="4397160"/>
            <a:ext cx="3594720" cy="2416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1200"/>
              </a:spcBef>
              <a:buSzPct val="100000"/>
              <a:buFont typeface="Wingdings" pitchFamily="2" charset="2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1200"/>
              </a:spcBef>
              <a:buClr>
                <a:schemeClr val="accent4"/>
              </a:buClr>
              <a:buSzPct val="100000"/>
              <a:buFont typeface="Wingdings" pitchFamily="2" charset="2"/>
              <a:buNone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SzPct val="100000"/>
              <a:buFont typeface="Wingdings" pitchFamily="2" charset="2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Один из основателей современной астрономии. Использовав наблюдения </a:t>
            </a:r>
            <a:r>
              <a:rPr lang="ru-RU" sz="1800" dirty="0" err="1" smtClean="0"/>
              <a:t>Браго</a:t>
            </a:r>
            <a:r>
              <a:rPr lang="ru-RU" sz="1800" dirty="0"/>
              <a:t> </a:t>
            </a:r>
            <a:r>
              <a:rPr lang="ru-RU" sz="1800" dirty="0" smtClean="0"/>
              <a:t>за Марсом, открыл три закона движения планет и составил на их основе планетарные таблицы. Сформулировал основы теории затмений. Изобрел телескоп. </a:t>
            </a:r>
            <a:endParaRPr lang="ru-RU" sz="18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11" y="3181403"/>
            <a:ext cx="2269677" cy="25518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67944" y="445872"/>
            <a:ext cx="2017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«</a:t>
            </a:r>
            <a:r>
              <a:rPr lang="uk-UA" dirty="0" err="1" smtClean="0"/>
              <a:t>Ураниборг</a:t>
            </a:r>
            <a:r>
              <a:rPr lang="uk-UA" dirty="0" smtClean="0"/>
              <a:t>» - </a:t>
            </a:r>
            <a:r>
              <a:rPr lang="ru-RU" dirty="0" smtClean="0"/>
              <a:t>обсерватория</a:t>
            </a:r>
            <a:r>
              <a:rPr lang="uk-UA" dirty="0" smtClean="0"/>
              <a:t> на </a:t>
            </a:r>
            <a:r>
              <a:rPr lang="ru-RU" dirty="0" smtClean="0"/>
              <a:t>острове</a:t>
            </a:r>
            <a:r>
              <a:rPr lang="uk-UA" dirty="0" smtClean="0"/>
              <a:t> Вен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36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Галиле́о </a:t>
            </a:r>
            <a:r>
              <a:rPr lang="vi-VN" dirty="0" smtClean="0"/>
              <a:t>Галиле́й</a:t>
            </a:r>
            <a:r>
              <a:rPr lang="ru-RU" dirty="0" smtClean="0"/>
              <a:t> (1564 – 1642) 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r="10991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331640" y="2514600"/>
            <a:ext cx="3384376" cy="27432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Итальянский физик, математик, астроном, философ. Первым использовал телескоп для наблюдений за небесными телами и сделал ряд выдающихся астрономических открытий. Активный сторонник гелиоцентрической системы мира.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7945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Гуманистические идеи школьного образования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«Школа должна давать разнообразные знания, воспитывать свободную личность, развивать умственные и физические таланты </a:t>
            </a:r>
          </a:p>
          <a:p>
            <a:r>
              <a:rPr lang="ru-RU" dirty="0" smtClean="0"/>
              <a:t>Кроме традиционных предметов (Тривиум: грамматика + риторика + диалектика и Квадривиум: арифметика + геометрия  астрономия + музыка) стали изучать греческий язык, историю, логику, физику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1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5" y="692697"/>
            <a:ext cx="6480719" cy="320779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XV</a:t>
            </a:r>
            <a:r>
              <a:rPr lang="ru-RU" dirty="0" smtClean="0"/>
              <a:t> век – в Европе насчитывается 65 университетов </a:t>
            </a:r>
            <a:br>
              <a:rPr lang="ru-RU" dirty="0" smtClean="0"/>
            </a:br>
            <a:r>
              <a:rPr lang="ru-RU" dirty="0" smtClean="0"/>
              <a:t>Самые известные из них: Болонский в Италии, </a:t>
            </a:r>
            <a:br>
              <a:rPr lang="ru-RU" dirty="0" smtClean="0"/>
            </a:br>
            <a:r>
              <a:rPr lang="ru-RU" dirty="0" smtClean="0"/>
              <a:t>Парижский во Франции, Оксфордский в </a:t>
            </a:r>
            <a:r>
              <a:rPr lang="ru-RU" dirty="0"/>
              <a:t>А</a:t>
            </a:r>
            <a:r>
              <a:rPr lang="ru-RU" dirty="0" smtClean="0"/>
              <a:t>нглии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7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Болонский университет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r="2574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smtClean="0"/>
              <a:t>- </a:t>
            </a:r>
            <a:r>
              <a:rPr lang="ru-RU" dirty="0"/>
              <a:t>старейший непрерывно существующий университет </a:t>
            </a:r>
            <a:r>
              <a:rPr lang="ru-RU" dirty="0" smtClean="0"/>
              <a:t>Европы, основан </a:t>
            </a:r>
            <a:r>
              <a:rPr lang="uk-UA" dirty="0"/>
              <a:t>в 1088 </a:t>
            </a:r>
            <a:r>
              <a:rPr lang="ru-RU" dirty="0" smtClean="0"/>
              <a:t>году</a:t>
            </a:r>
            <a:r>
              <a:rPr lang="uk-UA" dirty="0" smtClean="0"/>
              <a:t>. </a:t>
            </a:r>
            <a:r>
              <a:rPr lang="ru-RU" dirty="0" smtClean="0"/>
              <a:t>Главный</a:t>
            </a:r>
            <a:r>
              <a:rPr lang="uk-UA" dirty="0" smtClean="0"/>
              <a:t> предмет </a:t>
            </a:r>
            <a:r>
              <a:rPr lang="ru-RU" dirty="0" smtClean="0"/>
              <a:t>изучения</a:t>
            </a:r>
            <a:r>
              <a:rPr lang="uk-UA" dirty="0" smtClean="0"/>
              <a:t> – </a:t>
            </a:r>
            <a:r>
              <a:rPr lang="ru-RU" dirty="0" smtClean="0"/>
              <a:t>римское</a:t>
            </a:r>
            <a:r>
              <a:rPr lang="uk-UA" dirty="0" smtClean="0"/>
              <a:t> право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53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Оксфорд (</a:t>
            </a:r>
            <a:r>
              <a:rPr lang="de-DE" i="1" dirty="0" smtClean="0"/>
              <a:t>University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smtClean="0"/>
              <a:t>Oxford</a:t>
            </a:r>
            <a:r>
              <a:rPr lang="ru-RU" i="1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9" r="24019"/>
          <a:stretch>
            <a:fillRect/>
          </a:stretch>
        </p:blipFill>
        <p:spPr>
          <a:xfrm>
            <a:off x="4860032" y="692696"/>
            <a:ext cx="3611880" cy="52120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- старейший </a:t>
            </a:r>
            <a:r>
              <a:rPr lang="ru-RU" dirty="0"/>
              <a:t>англоязычный университет в мире, а также первый университет в </a:t>
            </a:r>
            <a:r>
              <a:rPr lang="ru-RU" dirty="0" smtClean="0"/>
              <a:t>Великобритании</a:t>
            </a:r>
            <a:r>
              <a:rPr lang="ru-RU" dirty="0"/>
              <a:t>, в 1096 году обучение уже </a:t>
            </a:r>
            <a:r>
              <a:rPr lang="ru-RU" dirty="0" smtClean="0"/>
              <a:t>велось</a:t>
            </a:r>
            <a:r>
              <a:rPr lang="ru-RU" dirty="0"/>
              <a:t>. </a:t>
            </a:r>
            <a:r>
              <a:rPr lang="ru-RU" dirty="0" smtClean="0"/>
              <a:t>Расположен в </a:t>
            </a:r>
            <a:r>
              <a:rPr lang="ru-RU" dirty="0"/>
              <a:t>городе Оксфорд, </a:t>
            </a:r>
            <a:r>
              <a:rPr lang="ru-RU" dirty="0" smtClean="0"/>
              <a:t>графство </a:t>
            </a:r>
            <a:r>
              <a:rPr lang="ru-RU" dirty="0" err="1"/>
              <a:t>Оксфордшир</a:t>
            </a:r>
            <a:r>
              <a:rPr lang="ru-RU" dirty="0"/>
              <a:t>, Великобритания. </a:t>
            </a:r>
          </a:p>
        </p:txBody>
      </p:sp>
    </p:spTree>
    <p:extLst>
      <p:ext uri="{BB962C8B-B14F-4D97-AF65-F5344CB8AC3E}">
        <p14:creationId xmlns:p14="http://schemas.microsoft.com/office/powerpoint/2010/main" val="29642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Ке́мбриджский университет </a:t>
            </a:r>
            <a:r>
              <a:rPr lang="vi-VN" dirty="0" smtClean="0"/>
              <a:t>(</a:t>
            </a:r>
            <a:r>
              <a:rPr lang="de-DE" i="1" dirty="0" smtClean="0"/>
              <a:t>University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smtClean="0"/>
              <a:t>Cambridge</a:t>
            </a:r>
            <a:r>
              <a:rPr lang="ru-RU" i="1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4" r="2405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Расположен в г</a:t>
            </a:r>
            <a:r>
              <a:rPr lang="ru-RU" dirty="0"/>
              <a:t>. Кембридж, графство </a:t>
            </a:r>
            <a:r>
              <a:rPr lang="ru-RU" dirty="0" err="1"/>
              <a:t>Кембриджшир</a:t>
            </a:r>
            <a:r>
              <a:rPr lang="ru-RU" dirty="0"/>
              <a:t>, Великобритания</a:t>
            </a:r>
            <a:r>
              <a:rPr lang="ru-RU" dirty="0" smtClean="0"/>
              <a:t>, основан в 1209 году по образу Парижского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7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Сорбонна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r="2401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uk-UA" sz="1800" dirty="0"/>
              <a:t>В 1554 </a:t>
            </a:r>
            <a:r>
              <a:rPr lang="ru-RU" sz="1800" dirty="0" smtClean="0"/>
              <a:t>году</a:t>
            </a:r>
            <a:r>
              <a:rPr lang="uk-UA" sz="1800" dirty="0" smtClean="0"/>
              <a:t> </a:t>
            </a:r>
            <a:r>
              <a:rPr lang="ru-RU" sz="1800" dirty="0" smtClean="0"/>
              <a:t>богословский</a:t>
            </a:r>
            <a:r>
              <a:rPr lang="uk-UA" sz="1800" dirty="0" smtClean="0"/>
              <a:t> коледж в </a:t>
            </a:r>
            <a:r>
              <a:rPr lang="uk-UA" sz="1800" dirty="0" err="1" smtClean="0"/>
              <a:t>Париже</a:t>
            </a:r>
            <a:r>
              <a:rPr lang="ru-RU" sz="1800" dirty="0" smtClean="0"/>
              <a:t>, </a:t>
            </a:r>
            <a:r>
              <a:rPr lang="ru-RU" sz="1800" dirty="0"/>
              <a:t>который основал еще в 1257 году т</a:t>
            </a:r>
            <a:r>
              <a:rPr lang="uk-UA" sz="1800" dirty="0" err="1"/>
              <a:t>еолог</a:t>
            </a:r>
            <a:r>
              <a:rPr lang="uk-UA" sz="1800" dirty="0"/>
              <a:t> Робер де </a:t>
            </a:r>
            <a:r>
              <a:rPr lang="uk-UA" sz="1800" dirty="0" err="1"/>
              <a:t>Сорбон</a:t>
            </a:r>
            <a:r>
              <a:rPr lang="ru-RU" sz="1800" dirty="0"/>
              <a:t>, </a:t>
            </a:r>
            <a:r>
              <a:rPr lang="uk-UA" sz="1800" dirty="0" err="1"/>
              <a:t>получил</a:t>
            </a:r>
            <a:r>
              <a:rPr lang="uk-UA" sz="1800" dirty="0"/>
              <a:t> </a:t>
            </a:r>
            <a:r>
              <a:rPr lang="uk-UA" sz="1800" dirty="0" err="1"/>
              <a:t>название</a:t>
            </a:r>
            <a:r>
              <a:rPr lang="uk-UA" sz="1800" dirty="0"/>
              <a:t> </a:t>
            </a:r>
            <a:r>
              <a:rPr lang="uk-UA" sz="1800" b="1" dirty="0" err="1"/>
              <a:t>Сорбонна</a:t>
            </a:r>
            <a:r>
              <a:rPr lang="uk-UA" sz="1800" dirty="0"/>
              <a:t> и </a:t>
            </a:r>
            <a:r>
              <a:rPr lang="uk-UA" sz="1800" dirty="0" err="1"/>
              <a:t>постепенно</a:t>
            </a:r>
            <a:r>
              <a:rPr lang="uk-UA" sz="1800" dirty="0"/>
              <a:t> </a:t>
            </a:r>
            <a:r>
              <a:rPr lang="uk-UA" sz="1800" dirty="0" err="1"/>
              <a:t>объединился</a:t>
            </a:r>
            <a:r>
              <a:rPr lang="uk-UA" sz="1800" dirty="0"/>
              <a:t> с </a:t>
            </a:r>
            <a:r>
              <a:rPr lang="ru-RU" sz="1800" dirty="0" smtClean="0"/>
              <a:t>теологическим</a:t>
            </a:r>
            <a:r>
              <a:rPr lang="uk-UA" sz="1800" dirty="0" smtClean="0"/>
              <a:t> </a:t>
            </a:r>
            <a:r>
              <a:rPr lang="uk-UA" sz="1800" dirty="0"/>
              <a:t>факультетом </a:t>
            </a:r>
            <a:r>
              <a:rPr lang="ru-RU" sz="1800" dirty="0" smtClean="0"/>
              <a:t>Парижского</a:t>
            </a:r>
            <a:r>
              <a:rPr lang="uk-UA" sz="1800" dirty="0" smtClean="0"/>
              <a:t> </a:t>
            </a:r>
            <a:r>
              <a:rPr lang="ru-RU" sz="1800" dirty="0" smtClean="0"/>
              <a:t>университета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84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Коллеж</a:t>
            </a:r>
            <a:r>
              <a:rPr lang="uk-UA" dirty="0"/>
              <a:t> де Франс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r="2401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752344" cy="2743200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Основан при </a:t>
            </a:r>
            <a:r>
              <a:rPr lang="vi-VN" b="1" dirty="0" smtClean="0"/>
              <a:t>Франци́ск</a:t>
            </a:r>
            <a:r>
              <a:rPr lang="ru-RU" b="1" dirty="0" smtClean="0"/>
              <a:t>е</a:t>
            </a:r>
            <a:r>
              <a:rPr lang="vi-VN" b="1" dirty="0" smtClean="0"/>
              <a:t> </a:t>
            </a:r>
            <a:r>
              <a:rPr lang="de-DE" b="1" dirty="0"/>
              <a:t>I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vi-VN" dirty="0" smtClean="0"/>
              <a:t>1494</a:t>
            </a:r>
            <a:r>
              <a:rPr lang="vi-VN" dirty="0"/>
              <a:t> 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vi-VN" dirty="0" smtClean="0"/>
              <a:t>1547)</a:t>
            </a:r>
            <a:r>
              <a:rPr lang="ru-RU" dirty="0"/>
              <a:t> для преподавания ряда предметов, отсутствовавших в парижском университете Сорбонны</a:t>
            </a:r>
            <a:r>
              <a:rPr lang="ru-RU" dirty="0" smtClean="0"/>
              <a:t>. Задуман на </a:t>
            </a:r>
            <a:r>
              <a:rPr lang="ru-RU" dirty="0"/>
              <a:t>принципах полной свободы преподавания, </a:t>
            </a:r>
            <a:r>
              <a:rPr lang="ru-RU" dirty="0" smtClean="0"/>
              <a:t>публичности </a:t>
            </a:r>
            <a:r>
              <a:rPr lang="ru-RU" dirty="0"/>
              <a:t>и </a:t>
            </a:r>
            <a:r>
              <a:rPr lang="ru-RU" dirty="0" smtClean="0"/>
              <a:t>общедоступности</a:t>
            </a:r>
            <a:r>
              <a:rPr lang="ru-RU" dirty="0"/>
              <a:t>, а также бесплатности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182683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Симфония</Template>
  <TotalTime>280</TotalTime>
  <Words>791</Words>
  <Application>Microsoft Office PowerPoint</Application>
  <PresentationFormat>Экран (4:3)</PresentationFormat>
  <Paragraphs>65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Symphony</vt:lpstr>
      <vt:lpstr>Образование и наука эпохи Возрождения</vt:lpstr>
      <vt:lpstr>Какие факторы повлияли на развитие образования и науки?</vt:lpstr>
      <vt:lpstr>Гуманистические идеи школьного образования </vt:lpstr>
      <vt:lpstr>XV век – в Европе насчитывается 65 университетов  Самые известные из них: Болонский в Италии,  Парижский во Франции, Оксфордский в Англии </vt:lpstr>
      <vt:lpstr>Болонский университет</vt:lpstr>
      <vt:lpstr>Оксфорд (University of Oxford)</vt:lpstr>
      <vt:lpstr>Ке́мбриджский университет (University of Cambridge)</vt:lpstr>
      <vt:lpstr>Сорбонна </vt:lpstr>
      <vt:lpstr>Коллеж де Франс</vt:lpstr>
      <vt:lpstr>Презентация PowerPoint</vt:lpstr>
      <vt:lpstr>Кра́ковский (Ягеллонский)  университет</vt:lpstr>
      <vt:lpstr>Ле́йденский университе́т в городе Лейдене — старейший университет в Нидерландах</vt:lpstr>
      <vt:lpstr>1455 год </vt:lpstr>
      <vt:lpstr>В начале XVI века  в Европе работало  уже 1100 типографий.  Книги стали более дешевыми и доступными.  </vt:lpstr>
      <vt:lpstr>Научные знания. Медицина  </vt:lpstr>
      <vt:lpstr>Презентация PowerPoint</vt:lpstr>
      <vt:lpstr>Презентация PowerPoint</vt:lpstr>
      <vt:lpstr>Андреас Везалий </vt:lpstr>
      <vt:lpstr>Уи́льям Га́рвей (1578  - 1657) </vt:lpstr>
      <vt:lpstr>Математика </vt:lpstr>
      <vt:lpstr>Франсуа́ Вие́т (1540 – 1603)</vt:lpstr>
      <vt:lpstr>Астрономия </vt:lpstr>
      <vt:lpstr>Николай Коперник (1473 - 1543)</vt:lpstr>
      <vt:lpstr>Джордано Бруно  (1548—1600)</vt:lpstr>
      <vt:lpstr>Ти́хо Бра́ге (1546 – 1601) </vt:lpstr>
      <vt:lpstr>Галиле́о Галиле́й (1564 – 1642)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Nail</dc:creator>
  <cp:lastModifiedBy>Nail</cp:lastModifiedBy>
  <cp:revision>23</cp:revision>
  <dcterms:created xsi:type="dcterms:W3CDTF">2011-10-26T15:06:50Z</dcterms:created>
  <dcterms:modified xsi:type="dcterms:W3CDTF">2011-10-26T19:49:54Z</dcterms:modified>
</cp:coreProperties>
</file>